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A365F-5EF7-403C-8E67-118A7E11DC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8414F-BF5A-48BF-AC14-D285AEA9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1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EB46-2704-2B05-BB31-9B98A078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83241-A03B-4E1D-02CF-B4DB92BC5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7C42-F491-AD06-4696-1FFA672B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12B3EF-A41D-4337-822A-123EEC0A36A0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8FD33-89AA-F252-99ED-03FC0259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5DF91-D82F-F5BF-AAE7-DF68BBBE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8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1C3D-DD91-1F9C-DFD5-DF383C31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356BB-6049-A2A7-55CF-E6E1A2D84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37FC3-CF8E-8060-444C-9D378D18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D77A33-F388-47D3-8252-4108F6924F25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B82EC-7836-DB4D-F784-FB89CBAD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7A15C-289A-9C86-E2B4-ACCBA4A8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A51BEE-3753-F001-B7A3-66F24E4B2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A12B-CC3A-E21C-DD61-3B5FB99EF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3EEB-56B4-BBB8-CFD6-BB9AAAE9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3D5AA3-E08C-4180-9C6C-431B7FC40F5B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413E8-4C19-D84B-E281-72B927DB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584E-FA99-A14A-836D-8383AF13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0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E78F-414E-D284-63EE-03D7A1DB0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2B924-5A05-793D-D5DF-D54A4D58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323CC-730C-BE87-BB16-1C0948D3D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D99323-3AD7-40AD-8985-7A70143E4A9F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0D73-6939-34FB-61EB-1F5F722C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89ED3-87E4-647D-36E9-8DA25161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0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6796-A93E-10BD-6D18-B74233D6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2A61B-A0E0-6FF1-7025-D16118F23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603CD-FD85-DDF5-E7F2-617B0945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615A4D-B644-45E0-85EB-F292F5369830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BCF3D-A022-80D8-38DB-6E4AC029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5BD0B-8102-3EFE-271D-A37DBC30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8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9177-2AA0-F7A2-DA1F-A3BD7F86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EAFA6-E0E5-D4AC-C5BF-069947A1C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310AD-BED8-91BD-62A6-F88289C21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EB341-2270-8F6E-2D3D-5F7D9D3B2B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814A54-E9A5-48B5-B6D4-FCB43B8B8499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94C7F-5D81-CEEF-EC0C-2D413CDF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26556-40CF-7A12-A83C-A3FBF82C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11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7D17-83F6-045D-B48A-07D710A8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95088-497E-8623-B6B2-786682D2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87D05-43C0-E590-E21B-12CE05993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0744E-A6A0-B56F-888B-15CCDCC32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860EA-CBE9-635D-1150-B4F259392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A23403-773A-2028-90A8-755DCE6B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B7FAEC-2520-424B-B480-C8EAA6A2C5C9}" type="datetime1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23C4-2428-790D-6A11-E7780269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6B918-D82E-C8FE-508A-08B0F6A5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DFEE-8C8D-C026-C961-04D14F8A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CBFC3-E561-3A0F-58DA-ABB7951D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647D6-5392-4492-9927-DB3BEF4554B1}" type="datetime1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88FF2-5427-610C-5B75-D9252ABD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CDF0-8EC8-F184-B58F-444B078C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9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8C680-9575-79DC-30A4-DA7843A1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6A86F7-E5BF-4C27-A1D4-C2BB64E24830}" type="datetime1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8C601-5B9F-5446-B843-639CC7E2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4F966-60C5-9340-02F4-AF9F4D1D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7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CADE-B321-B4F5-52CC-E8AA0C74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9C899-E86C-5A6C-5925-62F8BED9A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3FF7A-BCB2-6D76-4AF3-3AF6D1A14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07C3B-8117-D491-FDD8-11F32F25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559EA3-A4B9-4088-BBA0-0D1F7CCA4FA7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E4D3C-8202-4924-EA13-E9AA1A8A6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9C3AB-9B57-1BCF-A62F-A5127AE5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4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7D8A-886C-1E0B-BD9E-55544E10A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4BD3C1-8730-5ECC-1B14-AE5F4926D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BA6C2-70A2-A67D-9DF3-DD411BECB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C98C2-2808-6928-A32E-B80BDAB5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1EF292-A2D6-4A29-AFD6-B99497461A84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5CA12-9FE8-07B0-9F71-20C81C12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788C9-A07F-FB73-11B4-CF0DAD91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3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1BEA7C-52F3-869B-A7DF-AB922A60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BDA5-7841-88E6-AE40-3EAA342F2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19FE-539C-74C8-72C6-8D6817FA3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4091" y="6439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231DD-B901-437D-AEA1-3F082F2FC891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D1AC3-2BF0-A6D1-8398-FFCC6FFAB2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9" y="5878657"/>
            <a:ext cx="2419927" cy="136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54382-FACD-EFE8-B81C-D1FEF115B321}"/>
              </a:ext>
            </a:extLst>
          </p:cNvPr>
          <p:cNvSpPr txBox="1"/>
          <p:nvPr userDrawn="1"/>
        </p:nvSpPr>
        <p:spPr>
          <a:xfrm>
            <a:off x="2574636" y="6389984"/>
            <a:ext cx="53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Refrigeration and Air Conditioning Fall 2022: Team Blackfrog</a:t>
            </a:r>
          </a:p>
        </p:txBody>
      </p:sp>
    </p:spTree>
    <p:extLst>
      <p:ext uri="{BB962C8B-B14F-4D97-AF65-F5344CB8AC3E}">
        <p14:creationId xmlns:p14="http://schemas.microsoft.com/office/powerpoint/2010/main" val="244717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qats.com/cms/2010/12/10/vapor-chambers-and-their-use-in-thermal-management-part-2-of-2/#:~:text=The%20vapor%20chamber%20was%20modeled,performance%20of%20the%20heat%20sink.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www.qats.com/cms/2010/12/10/vapor-chambers-and-their-use-in-thermal-management-part-2-of-2/#:~:text=The%20vapor%20chamber%20was%20modeled,performance%20of%20the%20heat%20sink.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www.qats.com/cms/2010/12/10/vapor-chambers-and-their-use-in-thermal-management-part-2-of-2/#:~:text=The%20vapor%20chamber%20was%20modeled,performance%20of%20the%20heat%20sink.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www.qats.com/cms/2010/12/10/vapor-chambers-and-their-use-in-thermal-management-part-2-of-2/#:~:text=The%20vapor%20chamber%20was%20modeled,performance%20of%20the%20heat%20sink.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8FCD5C-4BE9-6DE8-A6F0-4EBECA62B995}"/>
              </a:ext>
            </a:extLst>
          </p:cNvPr>
          <p:cNvSpPr txBox="1"/>
          <p:nvPr/>
        </p:nvSpPr>
        <p:spPr>
          <a:xfrm>
            <a:off x="1061884" y="2585882"/>
            <a:ext cx="10522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Team Black Frog: An improved design for a portable medical-grade refrigeration system </a:t>
            </a:r>
          </a:p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Barath Sundaravadivelan,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Jayasreedat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Tangella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 Lalith Sai Madhav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Rayala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 Mason Keck, Surya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Sudarsan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Naveen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Ravula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9569C-755D-5240-93C6-FB1F9520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54034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F244BE-7291-B37B-2D58-B1185CF533CA}"/>
              </a:ext>
            </a:extLst>
          </p:cNvPr>
          <p:cNvSpPr txBox="1"/>
          <p:nvPr/>
        </p:nvSpPr>
        <p:spPr>
          <a:xfrm>
            <a:off x="0" y="5120640"/>
            <a:ext cx="8914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Future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a physical test to confirm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 at said operating hot-side temperature and update results.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on how to distribute the air in the perforated chamber.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76F95-5CA3-B461-0A6D-03B8646DA250}"/>
              </a:ext>
            </a:extLst>
          </p:cNvPr>
          <p:cNvSpPr txBox="1"/>
          <p:nvPr/>
        </p:nvSpPr>
        <p:spPr>
          <a:xfrm>
            <a:off x="0" y="81280"/>
            <a:ext cx="704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Cooling Capacity, Energy Consumption, CO2 Emissions and Cost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DA0FA-8813-39DE-C344-F08BA136FE32}"/>
              </a:ext>
            </a:extLst>
          </p:cNvPr>
          <p:cNvSpPr txBox="1"/>
          <p:nvPr/>
        </p:nvSpPr>
        <p:spPr>
          <a:xfrm>
            <a:off x="132080" y="537031"/>
            <a:ext cx="120599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Cooling Capacity: 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</a:rPr>
              <a:t>Cooling Capacity= 0.013tons* </a:t>
            </a:r>
          </a:p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(* Cooling capacity can be changed by varying the voltage and current input to the Peltier module)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7030A0"/>
                </a:solidFill>
              </a:rPr>
              <a:t>Energy Consumption:</a:t>
            </a:r>
          </a:p>
          <a:p>
            <a:pPr algn="ctr"/>
            <a:r>
              <a:rPr lang="en-US" sz="1800" dirty="0"/>
              <a:t>Energy Input = 0.023 KWh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</a:rPr>
              <a:t>Energy Saved per year </a:t>
            </a:r>
            <a:r>
              <a:rPr lang="en-US" sz="1800" dirty="0"/>
              <a:t>(when operating 13hrs a day for 300 days) </a:t>
            </a:r>
            <a:r>
              <a:rPr lang="en-US" sz="1800" dirty="0">
                <a:solidFill>
                  <a:srgbClr val="FF0000"/>
                </a:solidFill>
              </a:rPr>
              <a:t>= 20.7 KWh 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7030A0"/>
                </a:solidFill>
              </a:rPr>
              <a:t>CO2 Emissions:</a:t>
            </a:r>
          </a:p>
          <a:p>
            <a:pPr algn="ctr"/>
            <a:r>
              <a:rPr lang="en-US" sz="1800" dirty="0"/>
              <a:t>CO2 emissions = KWh(Emission/KWh), where emission/KWh is the carbon intensity</a:t>
            </a:r>
          </a:p>
          <a:p>
            <a:pPr algn="ctr"/>
            <a:r>
              <a:rPr lang="en-US" sz="1800" dirty="0"/>
              <a:t>Carbon Intensity in Arizona for the year 2021 = 694lb/MWh</a:t>
            </a:r>
          </a:p>
          <a:p>
            <a:pPr algn="ctr"/>
            <a:r>
              <a:rPr lang="en-US" sz="1800" dirty="0"/>
              <a:t>For the improved design, </a:t>
            </a:r>
            <a:r>
              <a:rPr lang="en-US" sz="1800" dirty="0">
                <a:solidFill>
                  <a:srgbClr val="FF0000"/>
                </a:solidFill>
              </a:rPr>
              <a:t>CO2 emissions = 0.0147lb per device each year i.e., 30% </a:t>
            </a:r>
            <a:r>
              <a:rPr lang="en-US" sz="1800" dirty="0"/>
              <a:t>reduced emissions when operating for 13hrs a day instead of 10hrs a day.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7030A0"/>
                </a:solidFill>
              </a:rPr>
              <a:t>Cost Analysis:</a:t>
            </a:r>
          </a:p>
          <a:p>
            <a:r>
              <a:rPr lang="en-US" sz="1800" dirty="0"/>
              <a:t>The average electricity rate in phoenix is $0.14</a:t>
            </a:r>
          </a:p>
          <a:p>
            <a:r>
              <a:rPr lang="en-US" sz="1800" dirty="0"/>
              <a:t>The cost for the improved design is $294 which is $126 less per device per year than the original cost of operating.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63E11C1-CF64-1DE0-F7BD-39912B97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7725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8FCD5C-4BE9-6DE8-A6F0-4EBECA62B995}"/>
              </a:ext>
            </a:extLst>
          </p:cNvPr>
          <p:cNvSpPr txBox="1"/>
          <p:nvPr/>
        </p:nvSpPr>
        <p:spPr>
          <a:xfrm>
            <a:off x="78659" y="68826"/>
            <a:ext cx="10522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Team Black Frog: An improved design for a portable medical-grade refrigeration system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23AB2-4BDC-02AC-DA0E-6CB1DBAF428D}"/>
              </a:ext>
            </a:extLst>
          </p:cNvPr>
          <p:cNvSpPr txBox="1"/>
          <p:nvPr/>
        </p:nvSpPr>
        <p:spPr>
          <a:xfrm>
            <a:off x="78658" y="540547"/>
            <a:ext cx="131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6B37D-0C27-7B7B-BD67-FB02661C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8" y="1018260"/>
            <a:ext cx="3488807" cy="348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D62FC-5D12-9D9A-0DA2-3B60AB0AFB20}"/>
              </a:ext>
            </a:extLst>
          </p:cNvPr>
          <p:cNvSpPr txBox="1"/>
          <p:nvPr/>
        </p:nvSpPr>
        <p:spPr>
          <a:xfrm>
            <a:off x="0" y="4507067"/>
            <a:ext cx="2861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Source: </a:t>
            </a:r>
            <a:r>
              <a:rPr lang="en-US" sz="1000" i="1" dirty="0"/>
              <a:t>https://www.blackfrog.in/how_it_works </a:t>
            </a:r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2D4F0A-671C-6F70-B717-2791146A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52" y="818336"/>
            <a:ext cx="2193699" cy="219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41591-D4A3-1E2C-820C-BCB8B00E209F}"/>
              </a:ext>
            </a:extLst>
          </p:cNvPr>
          <p:cNvSpPr txBox="1"/>
          <p:nvPr/>
        </p:nvSpPr>
        <p:spPr>
          <a:xfrm>
            <a:off x="4367390" y="2654599"/>
            <a:ext cx="219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Solid State Peltier Cooler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7750A6-0E82-9829-2770-48C9F218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390" y="3012035"/>
            <a:ext cx="2095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C6E95-E505-1F8E-D9E9-2DC55D3D963B}"/>
              </a:ext>
            </a:extLst>
          </p:cNvPr>
          <p:cNvSpPr txBox="1"/>
          <p:nvPr/>
        </p:nvSpPr>
        <p:spPr>
          <a:xfrm>
            <a:off x="4782237" y="5048897"/>
            <a:ext cx="124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Seebeck</a:t>
            </a:r>
            <a:r>
              <a:rPr lang="en-US" sz="1400" dirty="0"/>
              <a:t>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F2A89-7FE1-533D-DDE3-5CA4112C56D7}"/>
              </a:ext>
            </a:extLst>
          </p:cNvPr>
          <p:cNvSpPr txBox="1"/>
          <p:nvPr/>
        </p:nvSpPr>
        <p:spPr>
          <a:xfrm>
            <a:off x="7118848" y="633670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F4D15-6297-1C45-AFA0-43663E3C45FD}"/>
              </a:ext>
            </a:extLst>
          </p:cNvPr>
          <p:cNvSpPr txBox="1"/>
          <p:nvPr/>
        </p:nvSpPr>
        <p:spPr>
          <a:xfrm>
            <a:off x="7207338" y="1025267"/>
            <a:ext cx="20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Efficiency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5DDA2-096A-8E9A-AED3-FC72DCE3351B}"/>
              </a:ext>
            </a:extLst>
          </p:cNvPr>
          <p:cNvSpPr txBox="1"/>
          <p:nvPr/>
        </p:nvSpPr>
        <p:spPr>
          <a:xfrm>
            <a:off x="7207338" y="3982968"/>
            <a:ext cx="17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Design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2F034A-62E7-22B9-E1B2-DD6058AEA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1" t="4520" r="28347" b="2688"/>
          <a:stretch/>
        </p:blipFill>
        <p:spPr>
          <a:xfrm>
            <a:off x="8708331" y="1991397"/>
            <a:ext cx="2095501" cy="1941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FD2D40-C84A-50FD-50C6-DD69146DD9DE}"/>
              </a:ext>
            </a:extLst>
          </p:cNvPr>
          <p:cNvSpPr txBox="1"/>
          <p:nvPr/>
        </p:nvSpPr>
        <p:spPr>
          <a:xfrm>
            <a:off x="7207338" y="1323666"/>
            <a:ext cx="4002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By passive cooling the hot side of the Peltier module</a:t>
            </a:r>
          </a:p>
          <a:p>
            <a:r>
              <a:rPr lang="en-US" sz="1400" dirty="0"/>
              <a:t>using a vapor chamber and heat sink.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16FBA-789A-911D-97DE-9308B6F5F266}"/>
              </a:ext>
            </a:extLst>
          </p:cNvPr>
          <p:cNvSpPr txBox="1"/>
          <p:nvPr/>
        </p:nvSpPr>
        <p:spPr>
          <a:xfrm>
            <a:off x="7207338" y="4352300"/>
            <a:ext cx="41670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Inspired by Fluidized bed to more efficiently distribute </a:t>
            </a:r>
          </a:p>
          <a:p>
            <a:r>
              <a:rPr lang="en-US" sz="1400" dirty="0"/>
              <a:t>cold air</a:t>
            </a:r>
          </a:p>
          <a:p>
            <a:endParaRPr lang="en-US" sz="1400" dirty="0"/>
          </a:p>
        </p:txBody>
      </p:sp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2F2ACE-53D9-3AC5-6C29-27029A354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30" y="4721632"/>
            <a:ext cx="1820083" cy="182244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B3F3136-270E-7FC3-6BA7-69AB3B33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114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7F4D15-6297-1C45-AFA0-43663E3C45FD}"/>
              </a:ext>
            </a:extLst>
          </p:cNvPr>
          <p:cNvSpPr txBox="1"/>
          <p:nvPr/>
        </p:nvSpPr>
        <p:spPr>
          <a:xfrm>
            <a:off x="137944" y="130531"/>
            <a:ext cx="20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Efficiency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4097FDA-A210-43B5-DD90-530B3245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6" y="616582"/>
            <a:ext cx="4118976" cy="2262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B589A5-4EF8-F299-05CB-BC3E1D2E2B03}"/>
              </a:ext>
            </a:extLst>
          </p:cNvPr>
          <p:cNvSpPr txBox="1"/>
          <p:nvPr/>
        </p:nvSpPr>
        <p:spPr>
          <a:xfrm>
            <a:off x="137944" y="2879332"/>
            <a:ext cx="221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of a Vapor chamber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2CA878-D1C8-8AF1-6432-45794B22F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6" y="3258626"/>
            <a:ext cx="4021031" cy="1578846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F025F9-C735-2B7A-BCA7-CEFDA1BFF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1" t="4520" r="28347" b="2688"/>
          <a:stretch/>
        </p:blipFill>
        <p:spPr>
          <a:xfrm>
            <a:off x="4883581" y="616582"/>
            <a:ext cx="2740557" cy="2539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E95995-6603-EDF6-FF93-3CD581CBC898}"/>
              </a:ext>
            </a:extLst>
          </p:cNvPr>
          <p:cNvSpPr txBox="1"/>
          <p:nvPr/>
        </p:nvSpPr>
        <p:spPr>
          <a:xfrm>
            <a:off x="163706" y="4939578"/>
            <a:ext cx="2900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Application: Vapor chambers used in laptop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E00DFD-F5EC-DC93-46B0-12E958D16EF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108723" y="894735"/>
            <a:ext cx="511277" cy="32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D16319-090F-E65A-9BB3-D11C03D7EFAD}"/>
              </a:ext>
            </a:extLst>
          </p:cNvPr>
          <p:cNvCxnSpPr/>
          <p:nvPr/>
        </p:nvCxnSpPr>
        <p:spPr>
          <a:xfrm flipV="1">
            <a:off x="7403690" y="1622323"/>
            <a:ext cx="432620" cy="26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1F2C8C-7476-7FA1-3F6A-DDB40E3C2AC5}"/>
              </a:ext>
            </a:extLst>
          </p:cNvPr>
          <p:cNvCxnSpPr>
            <a:cxnSpLocks/>
          </p:cNvCxnSpPr>
          <p:nvPr/>
        </p:nvCxnSpPr>
        <p:spPr>
          <a:xfrm>
            <a:off x="6853084" y="2369574"/>
            <a:ext cx="875453" cy="10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B8C0AC-272D-367E-27E8-F129CAA4AEC4}"/>
              </a:ext>
            </a:extLst>
          </p:cNvPr>
          <p:cNvSpPr txBox="1"/>
          <p:nvPr/>
        </p:nvSpPr>
        <p:spPr>
          <a:xfrm>
            <a:off x="7620000" y="756235"/>
            <a:ext cx="763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Heat sink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A4E72E-6B40-331C-53A5-B5EFFC07113D}"/>
              </a:ext>
            </a:extLst>
          </p:cNvPr>
          <p:cNvSpPr txBox="1"/>
          <p:nvPr/>
        </p:nvSpPr>
        <p:spPr>
          <a:xfrm>
            <a:off x="7836310" y="1483823"/>
            <a:ext cx="1139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Vapor chamber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DDC755-12FD-2D20-825B-D4350E4C8F08}"/>
              </a:ext>
            </a:extLst>
          </p:cNvPr>
          <p:cNvSpPr txBox="1"/>
          <p:nvPr/>
        </p:nvSpPr>
        <p:spPr>
          <a:xfrm>
            <a:off x="7684645" y="2337045"/>
            <a:ext cx="1111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Peltier Module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F5194A-91A9-2890-292D-0BFED09C3176}"/>
              </a:ext>
            </a:extLst>
          </p:cNvPr>
          <p:cNvSpPr txBox="1"/>
          <p:nvPr/>
        </p:nvSpPr>
        <p:spPr>
          <a:xfrm>
            <a:off x="4552336" y="3429000"/>
            <a:ext cx="31323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Perfect thermal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Heat transfer coefficient of the vapor chamber is assumed to be 1,400 W/m</a:t>
            </a:r>
            <a:r>
              <a:rPr lang="en-US" sz="1400" baseline="30000" dirty="0"/>
              <a:t>2</a:t>
            </a:r>
            <a:r>
              <a:rPr lang="en-US" sz="1400" dirty="0"/>
              <a:t>K. </a:t>
            </a:r>
            <a:r>
              <a:rPr lang="en-US" sz="1400" dirty="0">
                <a:hlinkClick r:id="rId5"/>
              </a:rPr>
              <a:t>(Source) </a:t>
            </a:r>
            <a:endParaRPr lang="en-US" sz="14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2DDF167-7F95-B4BC-60BE-0655F592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354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7F4D15-6297-1C45-AFA0-43663E3C45FD}"/>
              </a:ext>
            </a:extLst>
          </p:cNvPr>
          <p:cNvSpPr txBox="1"/>
          <p:nvPr/>
        </p:nvSpPr>
        <p:spPr>
          <a:xfrm>
            <a:off x="137944" y="130531"/>
            <a:ext cx="20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Efficiency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4097FDA-A210-43B5-DD90-530B3245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6" y="616582"/>
            <a:ext cx="4118976" cy="2262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B589A5-4EF8-F299-05CB-BC3E1D2E2B03}"/>
              </a:ext>
            </a:extLst>
          </p:cNvPr>
          <p:cNvSpPr txBox="1"/>
          <p:nvPr/>
        </p:nvSpPr>
        <p:spPr>
          <a:xfrm>
            <a:off x="137944" y="2879332"/>
            <a:ext cx="221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of a Vapor chamber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2CA878-D1C8-8AF1-6432-45794B22F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6" y="3258626"/>
            <a:ext cx="4021031" cy="1578846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F025F9-C735-2B7A-BCA7-CEFDA1BFF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1" t="4520" r="28347" b="2688"/>
          <a:stretch/>
        </p:blipFill>
        <p:spPr>
          <a:xfrm>
            <a:off x="4883581" y="616582"/>
            <a:ext cx="2740557" cy="2539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E95995-6603-EDF6-FF93-3CD581CBC898}"/>
              </a:ext>
            </a:extLst>
          </p:cNvPr>
          <p:cNvSpPr txBox="1"/>
          <p:nvPr/>
        </p:nvSpPr>
        <p:spPr>
          <a:xfrm>
            <a:off x="163706" y="4939578"/>
            <a:ext cx="2900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Application: Vapor chambers used in laptop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E00DFD-F5EC-DC93-46B0-12E958D16EF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108723" y="894735"/>
            <a:ext cx="511277" cy="32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D16319-090F-E65A-9BB3-D11C03D7EFAD}"/>
              </a:ext>
            </a:extLst>
          </p:cNvPr>
          <p:cNvCxnSpPr/>
          <p:nvPr/>
        </p:nvCxnSpPr>
        <p:spPr>
          <a:xfrm flipV="1">
            <a:off x="7403690" y="1622323"/>
            <a:ext cx="432620" cy="26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1F2C8C-7476-7FA1-3F6A-DDB40E3C2AC5}"/>
              </a:ext>
            </a:extLst>
          </p:cNvPr>
          <p:cNvCxnSpPr>
            <a:cxnSpLocks/>
          </p:cNvCxnSpPr>
          <p:nvPr/>
        </p:nvCxnSpPr>
        <p:spPr>
          <a:xfrm>
            <a:off x="6853084" y="2369574"/>
            <a:ext cx="875453" cy="10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B8C0AC-272D-367E-27E8-F129CAA4AEC4}"/>
              </a:ext>
            </a:extLst>
          </p:cNvPr>
          <p:cNvSpPr txBox="1"/>
          <p:nvPr/>
        </p:nvSpPr>
        <p:spPr>
          <a:xfrm>
            <a:off x="7620000" y="756235"/>
            <a:ext cx="763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Heat sink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A4E72E-6B40-331C-53A5-B5EFFC07113D}"/>
              </a:ext>
            </a:extLst>
          </p:cNvPr>
          <p:cNvSpPr txBox="1"/>
          <p:nvPr/>
        </p:nvSpPr>
        <p:spPr>
          <a:xfrm>
            <a:off x="7836310" y="1483823"/>
            <a:ext cx="1139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Vapor chamber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DDC755-12FD-2D20-825B-D4350E4C8F08}"/>
              </a:ext>
            </a:extLst>
          </p:cNvPr>
          <p:cNvSpPr txBox="1"/>
          <p:nvPr/>
        </p:nvSpPr>
        <p:spPr>
          <a:xfrm>
            <a:off x="7684645" y="2337045"/>
            <a:ext cx="1111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Peltier Module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F5194A-91A9-2890-292D-0BFED09C3176}"/>
              </a:ext>
            </a:extLst>
          </p:cNvPr>
          <p:cNvSpPr txBox="1"/>
          <p:nvPr/>
        </p:nvSpPr>
        <p:spPr>
          <a:xfrm>
            <a:off x="4552336" y="3429000"/>
            <a:ext cx="31323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Perfect thermal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Heat transfer coefficient of the vapor chamber is assumed to be 1,400 W/m</a:t>
            </a:r>
            <a:r>
              <a:rPr lang="en-US" sz="1400" baseline="30000" dirty="0"/>
              <a:t>2</a:t>
            </a:r>
            <a:r>
              <a:rPr lang="en-US" sz="1400" dirty="0"/>
              <a:t>K. </a:t>
            </a:r>
            <a:r>
              <a:rPr lang="en-US" sz="1400" dirty="0">
                <a:hlinkClick r:id="rId5"/>
              </a:rPr>
              <a:t>(Source) </a:t>
            </a:r>
            <a:endParaRPr lang="en-US" sz="14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CFDB9EB-9E7B-99D5-1088-981201B2F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88" y="1421583"/>
            <a:ext cx="7905790" cy="3366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932E8-27B5-8C60-FBD6-1BE05EDC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705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7F4D15-6297-1C45-AFA0-43663E3C45FD}"/>
              </a:ext>
            </a:extLst>
          </p:cNvPr>
          <p:cNvSpPr txBox="1"/>
          <p:nvPr/>
        </p:nvSpPr>
        <p:spPr>
          <a:xfrm>
            <a:off x="137944" y="130531"/>
            <a:ext cx="20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Efficiency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4097FDA-A210-43B5-DD90-530B3245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6" y="616582"/>
            <a:ext cx="4118976" cy="2262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B589A5-4EF8-F299-05CB-BC3E1D2E2B03}"/>
              </a:ext>
            </a:extLst>
          </p:cNvPr>
          <p:cNvSpPr txBox="1"/>
          <p:nvPr/>
        </p:nvSpPr>
        <p:spPr>
          <a:xfrm>
            <a:off x="137944" y="2879332"/>
            <a:ext cx="221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of a Vapor chamber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2CA878-D1C8-8AF1-6432-45794B22F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6" y="3258626"/>
            <a:ext cx="4021031" cy="1578846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F025F9-C735-2B7A-BCA7-CEFDA1BFF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1" t="4520" r="28347" b="2688"/>
          <a:stretch/>
        </p:blipFill>
        <p:spPr>
          <a:xfrm>
            <a:off x="4883581" y="616582"/>
            <a:ext cx="2740557" cy="2539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E95995-6603-EDF6-FF93-3CD581CBC898}"/>
              </a:ext>
            </a:extLst>
          </p:cNvPr>
          <p:cNvSpPr txBox="1"/>
          <p:nvPr/>
        </p:nvSpPr>
        <p:spPr>
          <a:xfrm>
            <a:off x="163706" y="4939578"/>
            <a:ext cx="2900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Application: Vapor chambers used in laptop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E00DFD-F5EC-DC93-46B0-12E958D16EF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108723" y="894735"/>
            <a:ext cx="511277" cy="32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D16319-090F-E65A-9BB3-D11C03D7EFAD}"/>
              </a:ext>
            </a:extLst>
          </p:cNvPr>
          <p:cNvCxnSpPr/>
          <p:nvPr/>
        </p:nvCxnSpPr>
        <p:spPr>
          <a:xfrm flipV="1">
            <a:off x="7403690" y="1622323"/>
            <a:ext cx="432620" cy="26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1F2C8C-7476-7FA1-3F6A-DDB40E3C2AC5}"/>
              </a:ext>
            </a:extLst>
          </p:cNvPr>
          <p:cNvCxnSpPr>
            <a:cxnSpLocks/>
          </p:cNvCxnSpPr>
          <p:nvPr/>
        </p:nvCxnSpPr>
        <p:spPr>
          <a:xfrm>
            <a:off x="6853084" y="2369574"/>
            <a:ext cx="875453" cy="10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B8C0AC-272D-367E-27E8-F129CAA4AEC4}"/>
              </a:ext>
            </a:extLst>
          </p:cNvPr>
          <p:cNvSpPr txBox="1"/>
          <p:nvPr/>
        </p:nvSpPr>
        <p:spPr>
          <a:xfrm>
            <a:off x="7620000" y="756235"/>
            <a:ext cx="763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Heat sink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A4E72E-6B40-331C-53A5-B5EFFC07113D}"/>
              </a:ext>
            </a:extLst>
          </p:cNvPr>
          <p:cNvSpPr txBox="1"/>
          <p:nvPr/>
        </p:nvSpPr>
        <p:spPr>
          <a:xfrm>
            <a:off x="7836310" y="1483823"/>
            <a:ext cx="1139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Vapor chamber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DDC755-12FD-2D20-825B-D4350E4C8F08}"/>
              </a:ext>
            </a:extLst>
          </p:cNvPr>
          <p:cNvSpPr txBox="1"/>
          <p:nvPr/>
        </p:nvSpPr>
        <p:spPr>
          <a:xfrm>
            <a:off x="7684645" y="2337045"/>
            <a:ext cx="1111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Peltier Module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F5194A-91A9-2890-292D-0BFED09C3176}"/>
              </a:ext>
            </a:extLst>
          </p:cNvPr>
          <p:cNvSpPr txBox="1"/>
          <p:nvPr/>
        </p:nvSpPr>
        <p:spPr>
          <a:xfrm>
            <a:off x="4552336" y="3429000"/>
            <a:ext cx="31323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Perfect thermal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Heat transfer coefficient of the vapor chamber is assumed to be 1,400 W/m</a:t>
            </a:r>
            <a:r>
              <a:rPr lang="en-US" sz="1400" baseline="30000" dirty="0"/>
              <a:t>2</a:t>
            </a:r>
            <a:r>
              <a:rPr lang="en-US" sz="1400" dirty="0"/>
              <a:t>K. </a:t>
            </a:r>
            <a:r>
              <a:rPr lang="en-US" sz="1400" dirty="0">
                <a:hlinkClick r:id="rId5"/>
              </a:rPr>
              <a:t>(Source) </a:t>
            </a:r>
            <a:endParaRPr lang="en-US" sz="14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CFDB9EB-9E7B-99D5-1088-981201B2F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31" y="130531"/>
            <a:ext cx="7159487" cy="3048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C294730-A9E8-8248-E662-F95784386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30" y="3281156"/>
            <a:ext cx="7159487" cy="30483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A7ACF-F5EC-8219-53CE-DD95818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412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7F4D15-6297-1C45-AFA0-43663E3C45FD}"/>
              </a:ext>
            </a:extLst>
          </p:cNvPr>
          <p:cNvSpPr txBox="1"/>
          <p:nvPr/>
        </p:nvSpPr>
        <p:spPr>
          <a:xfrm>
            <a:off x="137944" y="130531"/>
            <a:ext cx="20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Efficiency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4097FDA-A210-43B5-DD90-530B3245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6" y="616582"/>
            <a:ext cx="4118976" cy="2262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B589A5-4EF8-F299-05CB-BC3E1D2E2B03}"/>
              </a:ext>
            </a:extLst>
          </p:cNvPr>
          <p:cNvSpPr txBox="1"/>
          <p:nvPr/>
        </p:nvSpPr>
        <p:spPr>
          <a:xfrm>
            <a:off x="137944" y="2879332"/>
            <a:ext cx="2217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of a Vapor chamber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2CA878-D1C8-8AF1-6432-45794B22F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6" y="3258626"/>
            <a:ext cx="4021031" cy="1578846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F025F9-C735-2B7A-BCA7-CEFDA1BFF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1" t="4520" r="28347" b="2688"/>
          <a:stretch/>
        </p:blipFill>
        <p:spPr>
          <a:xfrm>
            <a:off x="4883581" y="616582"/>
            <a:ext cx="2740557" cy="2539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E95995-6603-EDF6-FF93-3CD581CBC898}"/>
              </a:ext>
            </a:extLst>
          </p:cNvPr>
          <p:cNvSpPr txBox="1"/>
          <p:nvPr/>
        </p:nvSpPr>
        <p:spPr>
          <a:xfrm>
            <a:off x="163706" y="4939578"/>
            <a:ext cx="2900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Application: Vapor chambers used in laptop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E00DFD-F5EC-DC93-46B0-12E958D16EF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108723" y="894735"/>
            <a:ext cx="511277" cy="32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D16319-090F-E65A-9BB3-D11C03D7EFAD}"/>
              </a:ext>
            </a:extLst>
          </p:cNvPr>
          <p:cNvCxnSpPr/>
          <p:nvPr/>
        </p:nvCxnSpPr>
        <p:spPr>
          <a:xfrm flipV="1">
            <a:off x="7403690" y="1622323"/>
            <a:ext cx="432620" cy="26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1F2C8C-7476-7FA1-3F6A-DDB40E3C2AC5}"/>
              </a:ext>
            </a:extLst>
          </p:cNvPr>
          <p:cNvCxnSpPr>
            <a:cxnSpLocks/>
          </p:cNvCxnSpPr>
          <p:nvPr/>
        </p:nvCxnSpPr>
        <p:spPr>
          <a:xfrm>
            <a:off x="6853084" y="2369574"/>
            <a:ext cx="875453" cy="10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B8C0AC-272D-367E-27E8-F129CAA4AEC4}"/>
              </a:ext>
            </a:extLst>
          </p:cNvPr>
          <p:cNvSpPr txBox="1"/>
          <p:nvPr/>
        </p:nvSpPr>
        <p:spPr>
          <a:xfrm>
            <a:off x="7620000" y="756235"/>
            <a:ext cx="763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Heat sink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A4E72E-6B40-331C-53A5-B5EFFC07113D}"/>
              </a:ext>
            </a:extLst>
          </p:cNvPr>
          <p:cNvSpPr txBox="1"/>
          <p:nvPr/>
        </p:nvSpPr>
        <p:spPr>
          <a:xfrm>
            <a:off x="7836310" y="1483823"/>
            <a:ext cx="1139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Vapor chamber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DDC755-12FD-2D20-825B-D4350E4C8F08}"/>
              </a:ext>
            </a:extLst>
          </p:cNvPr>
          <p:cNvSpPr txBox="1"/>
          <p:nvPr/>
        </p:nvSpPr>
        <p:spPr>
          <a:xfrm>
            <a:off x="7684645" y="2337045"/>
            <a:ext cx="1111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Peltier Module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F5194A-91A9-2890-292D-0BFED09C3176}"/>
              </a:ext>
            </a:extLst>
          </p:cNvPr>
          <p:cNvSpPr txBox="1"/>
          <p:nvPr/>
        </p:nvSpPr>
        <p:spPr>
          <a:xfrm>
            <a:off x="4552336" y="3429000"/>
            <a:ext cx="31323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Perfect thermal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Effective Heat transfer coefficient of the vapor chamber is assumed to be 1,400 W/m</a:t>
            </a:r>
            <a:r>
              <a:rPr lang="en-US" sz="1400" baseline="30000" dirty="0"/>
              <a:t>2</a:t>
            </a:r>
            <a:r>
              <a:rPr lang="en-US" sz="1400" dirty="0"/>
              <a:t>K. </a:t>
            </a:r>
            <a:r>
              <a:rPr lang="en-US" sz="1400" dirty="0">
                <a:hlinkClick r:id="rId5"/>
              </a:rPr>
              <a:t>(Source) </a:t>
            </a:r>
            <a:endParaRPr lang="en-US" sz="14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CFDB9EB-9E7B-99D5-1088-981201B2F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41" y="4656964"/>
            <a:ext cx="3767627" cy="1604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C294730-A9E8-8248-E662-F95784386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75" y="4656963"/>
            <a:ext cx="3767629" cy="16041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BEF201-0F41-650C-2CA7-2F7554D999AC}"/>
              </a:ext>
            </a:extLst>
          </p:cNvPr>
          <p:cNvSpPr txBox="1"/>
          <p:nvPr/>
        </p:nvSpPr>
        <p:spPr>
          <a:xfrm>
            <a:off x="8383542" y="2908708"/>
            <a:ext cx="27991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Hot-side Temp: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83.304</a:t>
            </a:r>
            <a:r>
              <a:rPr lang="en-US" sz="2000" baseline="30000" dirty="0">
                <a:solidFill>
                  <a:srgbClr val="FF0000"/>
                </a:solidFill>
              </a:rPr>
              <a:t>o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              </a:t>
            </a:r>
            <a:r>
              <a:rPr lang="en-US" sz="2000" dirty="0">
                <a:solidFill>
                  <a:srgbClr val="0070C0"/>
                </a:solidFill>
              </a:rPr>
              <a:t>40.87</a:t>
            </a:r>
            <a:r>
              <a:rPr lang="en-US" sz="2000" baseline="30000" dirty="0">
                <a:solidFill>
                  <a:srgbClr val="0070C0"/>
                </a:solidFill>
              </a:rPr>
              <a:t>o</a:t>
            </a:r>
            <a:r>
              <a:rPr lang="en-US" sz="2000" dirty="0">
                <a:solidFill>
                  <a:srgbClr val="0070C0"/>
                </a:solidFill>
              </a:rPr>
              <a:t>C</a:t>
            </a:r>
          </a:p>
          <a:p>
            <a:r>
              <a:rPr lang="en-US" sz="2000" dirty="0"/>
              <a:t>Cold-side Temp: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5</a:t>
            </a:r>
            <a:r>
              <a:rPr lang="en-US" sz="2000" baseline="30000" dirty="0">
                <a:solidFill>
                  <a:srgbClr val="FF0000"/>
                </a:solidFill>
              </a:rPr>
              <a:t>o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              </a:t>
            </a:r>
            <a:r>
              <a:rPr lang="en-US" sz="2000" dirty="0">
                <a:solidFill>
                  <a:srgbClr val="0070C0"/>
                </a:solidFill>
              </a:rPr>
              <a:t>-10</a:t>
            </a:r>
            <a:r>
              <a:rPr lang="en-US" sz="2000" baseline="30000" dirty="0">
                <a:solidFill>
                  <a:srgbClr val="0070C0"/>
                </a:solidFill>
              </a:rPr>
              <a:t>o</a:t>
            </a:r>
            <a:r>
              <a:rPr lang="en-US" sz="2000" dirty="0">
                <a:solidFill>
                  <a:srgbClr val="0070C0"/>
                </a:solidFill>
              </a:rPr>
              <a:t>C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31E231-D736-982C-35A2-BC3B82ADD332}"/>
              </a:ext>
            </a:extLst>
          </p:cNvPr>
          <p:cNvCxnSpPr/>
          <p:nvPr/>
        </p:nvCxnSpPr>
        <p:spPr>
          <a:xfrm>
            <a:off x="9499271" y="3429000"/>
            <a:ext cx="61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F448C5E-7F06-715F-A0C8-803E6A767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092" y="726896"/>
            <a:ext cx="2850747" cy="179085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905FC-9650-FEC3-E296-9DBF711EA13A}"/>
              </a:ext>
            </a:extLst>
          </p:cNvPr>
          <p:cNvCxnSpPr/>
          <p:nvPr/>
        </p:nvCxnSpPr>
        <p:spPr>
          <a:xfrm>
            <a:off x="8927937" y="4033684"/>
            <a:ext cx="61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67F777-1C8C-1861-1270-2603FB03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6426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FB235-11E0-1A56-4355-771C52D50656}"/>
              </a:ext>
            </a:extLst>
          </p:cNvPr>
          <p:cNvSpPr txBox="1"/>
          <p:nvPr/>
        </p:nvSpPr>
        <p:spPr>
          <a:xfrm>
            <a:off x="137944" y="130531"/>
            <a:ext cx="20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Efficiency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C467-0121-6B5A-D204-69338CFD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4" y="2631064"/>
            <a:ext cx="4640580" cy="35433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888BDBC0-31CF-6E8A-07A7-D06D18B92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29" y="600997"/>
            <a:ext cx="3548173" cy="203006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8C20CF-4660-3C01-AD12-A30D4250DD3F}"/>
              </a:ext>
            </a:extLst>
          </p:cNvPr>
          <p:cNvCxnSpPr/>
          <p:nvPr/>
        </p:nvCxnSpPr>
        <p:spPr>
          <a:xfrm flipV="1">
            <a:off x="3470787" y="1042219"/>
            <a:ext cx="1396181" cy="57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2295B0-3F07-DF31-AE23-D192F3BF6DC7}"/>
              </a:ext>
            </a:extLst>
          </p:cNvPr>
          <p:cNvSpPr txBox="1"/>
          <p:nvPr/>
        </p:nvSpPr>
        <p:spPr>
          <a:xfrm>
            <a:off x="4827623" y="857553"/>
            <a:ext cx="279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Uneven cold air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97E6D-2450-20AF-6318-B7C1E56E571F}"/>
              </a:ext>
            </a:extLst>
          </p:cNvPr>
          <p:cNvSpPr txBox="1"/>
          <p:nvPr/>
        </p:nvSpPr>
        <p:spPr>
          <a:xfrm>
            <a:off x="4827622" y="1209900"/>
            <a:ext cx="143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Rises need 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0340E-A9AB-7055-4117-E42D42C360E1}"/>
              </a:ext>
            </a:extLst>
          </p:cNvPr>
          <p:cNvSpPr txBox="1"/>
          <p:nvPr/>
        </p:nvSpPr>
        <p:spPr>
          <a:xfrm>
            <a:off x="6134230" y="1209900"/>
            <a:ext cx="17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Design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B98381A-2BD6-1957-B0CA-4D7CCC8C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136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FB235-11E0-1A56-4355-771C52D50656}"/>
              </a:ext>
            </a:extLst>
          </p:cNvPr>
          <p:cNvSpPr txBox="1"/>
          <p:nvPr/>
        </p:nvSpPr>
        <p:spPr>
          <a:xfrm>
            <a:off x="137944" y="130531"/>
            <a:ext cx="20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Efficiency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C467-0121-6B5A-D204-69338CFD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930"/>
            <a:ext cx="4640580" cy="35433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888BDBC0-31CF-6E8A-07A7-D06D18B92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8" y="499863"/>
            <a:ext cx="3548173" cy="2030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F0340E-A9AB-7055-4117-E42D42C360E1}"/>
              </a:ext>
            </a:extLst>
          </p:cNvPr>
          <p:cNvSpPr txBox="1"/>
          <p:nvPr/>
        </p:nvSpPr>
        <p:spPr>
          <a:xfrm>
            <a:off x="4778524" y="130531"/>
            <a:ext cx="17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Design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F249B-FC87-6115-8B56-B9DE5ECCB8BB}"/>
              </a:ext>
            </a:extLst>
          </p:cNvPr>
          <p:cNvCxnSpPr/>
          <p:nvPr/>
        </p:nvCxnSpPr>
        <p:spPr>
          <a:xfrm>
            <a:off x="4778524" y="130531"/>
            <a:ext cx="0" cy="6240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C4766D-A286-E88F-3C35-D81CD9108CB4}"/>
              </a:ext>
            </a:extLst>
          </p:cNvPr>
          <p:cNvSpPr txBox="1"/>
          <p:nvPr/>
        </p:nvSpPr>
        <p:spPr>
          <a:xfrm>
            <a:off x="326442" y="5903953"/>
            <a:ext cx="398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makes our improved design 33% efficient</a:t>
            </a:r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8F1EC5BC-26AC-4DF6-310A-FA4BFFF009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r="19866" b="7112"/>
          <a:stretch/>
        </p:blipFill>
        <p:spPr>
          <a:xfrm>
            <a:off x="4916469" y="499863"/>
            <a:ext cx="2177717" cy="30220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710A1-9D1F-D480-F3ED-A23BC453B7F8}"/>
              </a:ext>
            </a:extLst>
          </p:cNvPr>
          <p:cNvSpPr txBox="1"/>
          <p:nvPr/>
        </p:nvSpPr>
        <p:spPr>
          <a:xfrm>
            <a:off x="7094186" y="499863"/>
            <a:ext cx="4609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Perforated chamber design: Inspired by Fluidized Bed</a:t>
            </a: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3ACFED5E-1AFD-35D9-6D12-AC1EB27414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00"/>
          <a:stretch/>
        </p:blipFill>
        <p:spPr>
          <a:xfrm>
            <a:off x="3168682" y="669140"/>
            <a:ext cx="6758602" cy="5229225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FA9D54-2FF6-4EF2-F384-82C9289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1826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7FB235-11E0-1A56-4355-771C52D50656}"/>
              </a:ext>
            </a:extLst>
          </p:cNvPr>
          <p:cNvSpPr txBox="1"/>
          <p:nvPr/>
        </p:nvSpPr>
        <p:spPr>
          <a:xfrm>
            <a:off x="137944" y="130531"/>
            <a:ext cx="20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Efficiency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8C467-0121-6B5A-D204-69338CFD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930"/>
            <a:ext cx="4640580" cy="35433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888BDBC0-31CF-6E8A-07A7-D06D18B92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8" y="499863"/>
            <a:ext cx="3548173" cy="2030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F0340E-A9AB-7055-4117-E42D42C360E1}"/>
              </a:ext>
            </a:extLst>
          </p:cNvPr>
          <p:cNvSpPr txBox="1"/>
          <p:nvPr/>
        </p:nvSpPr>
        <p:spPr>
          <a:xfrm>
            <a:off x="4778524" y="130531"/>
            <a:ext cx="17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Improved Design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F249B-FC87-6115-8B56-B9DE5ECCB8BB}"/>
              </a:ext>
            </a:extLst>
          </p:cNvPr>
          <p:cNvCxnSpPr/>
          <p:nvPr/>
        </p:nvCxnSpPr>
        <p:spPr>
          <a:xfrm>
            <a:off x="4778524" y="130531"/>
            <a:ext cx="0" cy="6240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C4766D-A286-E88F-3C35-D81CD9108CB4}"/>
              </a:ext>
            </a:extLst>
          </p:cNvPr>
          <p:cNvSpPr txBox="1"/>
          <p:nvPr/>
        </p:nvSpPr>
        <p:spPr>
          <a:xfrm>
            <a:off x="326442" y="5903953"/>
            <a:ext cx="398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makes our improved design 33% efficient</a:t>
            </a:r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8F1EC5BC-26AC-4DF6-310A-FA4BFFF009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r="19866" b="7112"/>
          <a:stretch/>
        </p:blipFill>
        <p:spPr>
          <a:xfrm>
            <a:off x="4916469" y="499863"/>
            <a:ext cx="2177717" cy="30220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710A1-9D1F-D480-F3ED-A23BC453B7F8}"/>
              </a:ext>
            </a:extLst>
          </p:cNvPr>
          <p:cNvSpPr txBox="1"/>
          <p:nvPr/>
        </p:nvSpPr>
        <p:spPr>
          <a:xfrm>
            <a:off x="7094186" y="499863"/>
            <a:ext cx="4609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Perforated chamber design: Inspired by Fluidized Bed</a:t>
            </a: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3ACFED5E-1AFD-35D9-6D12-AC1EB27414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00"/>
          <a:stretch/>
        </p:blipFill>
        <p:spPr>
          <a:xfrm>
            <a:off x="7446007" y="838417"/>
            <a:ext cx="3905889" cy="3022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B68614-07D0-C1AA-C8AB-DE96CF3E6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234" y="550574"/>
            <a:ext cx="7376408" cy="5632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D81DA2E-5E56-D6E7-9D3A-5EACF6B7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345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Microsoft PowerPoint Presentation.pptx" id="{A92FBFC7-C10E-42CF-8B60-662B928CD9AC}" vid="{EC1FAE37-4D8F-4806-855B-BDC4BBF6D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RAC Template</Template>
  <TotalTime>676</TotalTime>
  <Words>548</Words>
  <Application>Microsoft Office PowerPoint</Application>
  <PresentationFormat>Widescreen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Barath Sundaravadivelan (Student)</dc:creator>
  <cp:lastModifiedBy>Barath Sundaravadivelan (Student)</cp:lastModifiedBy>
  <cp:revision>7</cp:revision>
  <dcterms:created xsi:type="dcterms:W3CDTF">2022-10-25T21:13:57Z</dcterms:created>
  <dcterms:modified xsi:type="dcterms:W3CDTF">2022-11-30T22:39:11Z</dcterms:modified>
</cp:coreProperties>
</file>